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68" r:id="rId4"/>
    <p:sldId id="281" r:id="rId5"/>
    <p:sldId id="277" r:id="rId6"/>
    <p:sldId id="259" r:id="rId7"/>
    <p:sldId id="2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Utilisateurs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Feuil1!$A$1:$A$4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Feuil1!$B$1:$B$4</c:f>
              <c:numCache>
                <c:formatCode>General</c:formatCode>
                <c:ptCount val="4"/>
                <c:pt idx="0">
                  <c:v>1074</c:v>
                </c:pt>
                <c:pt idx="1">
                  <c:v>1529</c:v>
                </c:pt>
                <c:pt idx="2">
                  <c:v>1877</c:v>
                </c:pt>
                <c:pt idx="3">
                  <c:v>2347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2-48D5-80DD-693AD5B68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204768"/>
        <c:axId val="297205160"/>
      </c:barChart>
      <c:catAx>
        <c:axId val="29720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7205160"/>
        <c:crosses val="autoZero"/>
        <c:auto val="1"/>
        <c:lblAlgn val="ctr"/>
        <c:lblOffset val="100"/>
        <c:noMultiLvlLbl val="0"/>
      </c:catAx>
      <c:valAx>
        <c:axId val="297205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720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b="1" i="0" u="none" strike="noStrike" kern="1200" cap="all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kern="1200" cap="non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Répartition</a:t>
            </a:r>
            <a:r>
              <a:rPr lang="en-US" sz="28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par </a:t>
            </a:r>
            <a:r>
              <a:rPr lang="en-US" sz="2800" b="1" kern="1200" cap="non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catégorie</a:t>
            </a:r>
            <a:r>
              <a:rPr lang="en-US" sz="28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000" b="1" kern="1200" cap="non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nb</a:t>
            </a:r>
            <a:r>
              <a:rPr lang="en-US" sz="2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%)</a:t>
            </a:r>
            <a:endParaRPr lang="en-US" sz="2800" b="1" kern="1200" cap="none" baseline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  <a:defRPr lang="en-US" sz="2800" b="1" i="0" u="none" strike="noStrike" kern="1200" cap="all" baseline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par catégorie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75-4F5D-A805-113B3C354B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A75-4F5D-A805-113B3C354B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A75-4F5D-A805-113B3C354B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A75-4F5D-A805-113B3C354B5B}"/>
              </c:ext>
            </c:extLst>
          </c:dPt>
          <c:dPt>
            <c:idx val="4"/>
            <c:bubble3D val="0"/>
            <c:explosion val="3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A75-4F5D-A805-113B3C354B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A75-4F5D-A805-113B3C354B5B}"/>
              </c:ext>
            </c:extLst>
          </c:dPt>
          <c:dLbls>
            <c:dLbl>
              <c:idx val="0"/>
              <c:layout>
                <c:manualLayout>
                  <c:x val="4.4849232921724734E-2"/>
                  <c:y val="6.2878109299812648E-2"/>
                </c:manualLayout>
              </c:layout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ln>
                        <a:noFill/>
                      </a:ln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FA75-4F5D-A805-113B3C354B5B}"/>
                </c:ext>
              </c:extLst>
            </c:dLbl>
            <c:dLbl>
              <c:idx val="1"/>
              <c:layout>
                <c:manualLayout>
                  <c:x val="-1.341120503319438E-2"/>
                  <c:y val="-3.3014672728250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75-4F5D-A805-113B3C354B5B}"/>
                </c:ext>
              </c:extLst>
            </c:dLbl>
            <c:dLbl>
              <c:idx val="2"/>
              <c:layout>
                <c:manualLayout>
                  <c:x val="-1.7013952534141415E-3"/>
                  <c:y val="-1.93407643062246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392783090813387"/>
                      <c:h val="0.187778514380756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A75-4F5D-A805-113B3C354B5B}"/>
                </c:ext>
              </c:extLst>
            </c:dLbl>
            <c:dLbl>
              <c:idx val="3"/>
              <c:layout>
                <c:manualLayout>
                  <c:x val="-0.16909356068781015"/>
                  <c:y val="1.52815483125566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691458466112516"/>
                      <c:h val="0.102882231567055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A75-4F5D-A805-113B3C354B5B}"/>
                </c:ext>
              </c:extLst>
            </c:dLbl>
            <c:dLbl>
              <c:idx val="4"/>
              <c:layout>
                <c:manualLayout>
                  <c:x val="-4.8915681087816715E-2"/>
                  <c:y val="-6.9080581427099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29010239481784"/>
                      <c:h val="0.24609628752098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A75-4F5D-A805-113B3C354B5B}"/>
                </c:ext>
              </c:extLst>
            </c:dLbl>
            <c:dLbl>
              <c:idx val="5"/>
              <c:layout>
                <c:manualLayout>
                  <c:x val="-4.5045835263239152E-2"/>
                  <c:y val="6.3269964319020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75-4F5D-A805-113B3C354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Voirie</c:v>
                </c:pt>
                <c:pt idx="1">
                  <c:v>Propreté de la ville</c:v>
                </c:pt>
                <c:pt idx="2">
                  <c:v>Eclairage public</c:v>
                </c:pt>
                <c:pt idx="3">
                  <c:v>Espaces verts</c:v>
                </c:pt>
                <c:pt idx="4">
                  <c:v>Dépôts sauvages</c:v>
                </c:pt>
                <c:pt idx="5">
                  <c:v>Bâtiments publics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262</c:v>
                </c:pt>
                <c:pt idx="1">
                  <c:v>331</c:v>
                </c:pt>
                <c:pt idx="2">
                  <c:v>35</c:v>
                </c:pt>
                <c:pt idx="3">
                  <c:v>28</c:v>
                </c:pt>
                <c:pt idx="4">
                  <c:v>537</c:v>
                </c:pt>
                <c:pt idx="5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75-4F5D-A805-113B3C354B5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Nombre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répondants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Nombre de répondant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8B-4D7A-9644-367F7E4BD09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8B-4D7A-9644-367F7E4BD0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Transition énergétique
Du 08/04/2017 au 10/05/2017</c:v>
                </c:pt>
                <c:pt idx="1">
                  <c:v>Propriétaire de chiens
Du 15/02/2017 au 07/04/2017</c:v>
                </c:pt>
                <c:pt idx="2">
                  <c:v>Avis sur l'application
Du 07/01/2017 au 14/02/2017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251</c:v>
                </c:pt>
                <c:pt idx="1">
                  <c:v>176</c:v>
                </c:pt>
                <c:pt idx="2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B-4D7A-9644-367F7E4BD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9766664"/>
        <c:axId val="559768632"/>
      </c:barChart>
      <c:catAx>
        <c:axId val="559766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9768632"/>
        <c:crosses val="autoZero"/>
        <c:auto val="1"/>
        <c:lblAlgn val="ctr"/>
        <c:lblOffset val="100"/>
        <c:noMultiLvlLbl val="0"/>
      </c:catAx>
      <c:valAx>
        <c:axId val="559768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9766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B66D1-052B-4538-8EF6-EEF35CF69243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FF9DC-7693-454F-B4CC-F3BB2E07B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90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 - thepopp.com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84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 - thepopp.com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651013"/>
            <a:ext cx="710648" cy="54667"/>
          </a:xfrm>
          <a:prstGeom prst="rect">
            <a:avLst/>
          </a:prstGeom>
          <a:solidFill>
            <a:srgbClr val="004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0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 - thepopp.com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56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n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‹N°›</a:t>
            </a:fld>
            <a:endParaRPr kumimoji="1" lang="ja-JP" alt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073426" y="686393"/>
            <a:ext cx="2888330" cy="5357598"/>
            <a:chOff x="2791402" y="1050114"/>
            <a:chExt cx="3909098" cy="8159261"/>
          </a:xfrm>
        </p:grpSpPr>
        <p:sp>
          <p:nvSpPr>
            <p:cNvPr id="7" name="Rectangle 6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3" name="Rectangle: Rounded Corners 12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303282" y="1418017"/>
            <a:ext cx="2458529" cy="388284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5123622" y="1347427"/>
            <a:ext cx="5774281" cy="201776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32" name="Straight Connector 31"/>
          <p:cNvCxnSpPr>
            <a:cxnSpLocks/>
          </p:cNvCxnSpPr>
          <p:nvPr userDrawn="1"/>
        </p:nvCxnSpPr>
        <p:spPr>
          <a:xfrm>
            <a:off x="5123622" y="3428471"/>
            <a:ext cx="706837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23622" y="3574543"/>
            <a:ext cx="5786981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704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 - thepopp.com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651013"/>
            <a:ext cx="710648" cy="54667"/>
          </a:xfrm>
          <a:prstGeom prst="rect">
            <a:avLst/>
          </a:prstGeom>
          <a:solidFill>
            <a:srgbClr val="004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7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 - thepopp.com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46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 - thepopp.com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51013"/>
            <a:ext cx="710648" cy="54667"/>
          </a:xfrm>
          <a:prstGeom prst="rect">
            <a:avLst/>
          </a:prstGeom>
          <a:solidFill>
            <a:srgbClr val="004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2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 - thepopp.com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07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 - thepopp.com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651013"/>
            <a:ext cx="710648" cy="54667"/>
          </a:xfrm>
          <a:prstGeom prst="rect">
            <a:avLst/>
          </a:prstGeom>
          <a:solidFill>
            <a:srgbClr val="004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 - thepopp.com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9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1013"/>
            <a:ext cx="710648" cy="54667"/>
          </a:xfrm>
          <a:prstGeom prst="rect">
            <a:avLst/>
          </a:prstGeom>
          <a:solidFill>
            <a:srgbClr val="004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 - thepopp.com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2854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 - thepopp.com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51013"/>
            <a:ext cx="710648" cy="54667"/>
          </a:xfrm>
          <a:prstGeom prst="rect">
            <a:avLst/>
          </a:prstGeom>
          <a:solidFill>
            <a:srgbClr val="004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5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73594" y="365125"/>
            <a:ext cx="8956813" cy="618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540565"/>
            <a:ext cx="10515600" cy="4636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0645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10/05/2017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- thepopp.com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721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2FC7816-B84B-4347-9D7D-8E2117F7950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26" y="185739"/>
            <a:ext cx="1088922" cy="7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8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98264" y="1709738"/>
            <a:ext cx="5685184" cy="2852737"/>
          </a:xfrm>
        </p:spPr>
        <p:txBody>
          <a:bodyPr/>
          <a:lstStyle/>
          <a:p>
            <a:r>
              <a:rPr lang="fr-FR" sz="4400" dirty="0"/>
              <a:t>Application</a:t>
            </a:r>
            <a:br>
              <a:rPr lang="fr-FR" dirty="0"/>
            </a:br>
            <a:r>
              <a:rPr lang="fr-FR" dirty="0"/>
              <a:t>Tout Nogent dans votre poche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98264" y="4589463"/>
            <a:ext cx="5349185" cy="1500187"/>
          </a:xfrm>
        </p:spPr>
        <p:txBody>
          <a:bodyPr/>
          <a:lstStyle/>
          <a:p>
            <a:r>
              <a:rPr lang="fr-FR" dirty="0"/>
              <a:t>Bilan d’utilisation  </a:t>
            </a:r>
          </a:p>
          <a:p>
            <a:r>
              <a:rPr lang="fr-FR" dirty="0"/>
              <a:t>Janvier 2017 - Mai 2017</a:t>
            </a:r>
          </a:p>
          <a:p>
            <a:r>
              <a:rPr lang="fr-FR" sz="1800" b="0" dirty="0"/>
              <a:t>10/05/2017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0" y="424422"/>
            <a:ext cx="5113429" cy="6123989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13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217911" y="1347427"/>
            <a:ext cx="5784706" cy="2017765"/>
          </a:xfrm>
        </p:spPr>
        <p:txBody>
          <a:bodyPr/>
          <a:lstStyle/>
          <a:p>
            <a:r>
              <a:rPr lang="fr-FR" dirty="0"/>
              <a:t>L’application smartphone à destination des citoyens pour :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230611" y="3574543"/>
            <a:ext cx="5936002" cy="2861044"/>
          </a:xfrm>
        </p:spPr>
        <p:txBody>
          <a:bodyPr>
            <a:normAutofit fontScale="92500" lnSpcReduction="10000"/>
          </a:bodyPr>
          <a:lstStyle/>
          <a:p>
            <a:pPr lvl="0" algn="l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Arial" panose="020B0604020202020204" pitchFamily="34" charset="0"/>
              </a:rPr>
              <a:t>Rester informé</a:t>
            </a:r>
          </a:p>
          <a:p>
            <a:pPr algn="l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Arial" panose="020B0604020202020204" pitchFamily="34" charset="0"/>
              </a:rPr>
              <a:t>Signaler des incidents près de chez vous</a:t>
            </a:r>
          </a:p>
          <a:p>
            <a:pPr algn="l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Arial" panose="020B0604020202020204" pitchFamily="34" charset="0"/>
              </a:rPr>
              <a:t>Recevoir des alertes par centres d’intérêts</a:t>
            </a:r>
          </a:p>
          <a:p>
            <a:pPr algn="l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Arial" panose="020B0604020202020204" pitchFamily="34" charset="0"/>
              </a:rPr>
              <a:t>Donner son avis 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b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b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endParaRPr lang="fr-FR" dirty="0"/>
          </a:p>
        </p:txBody>
      </p:sp>
      <p:pic>
        <p:nvPicPr>
          <p:cNvPr id="11" name="Espace réservé pour une image  10" descr="Une image contenant ciel, extérieur, route&#10;&#10;Description générée avec un niveau de confiance élevé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" b="-134"/>
          <a:stretch/>
        </p:blipFill>
        <p:spPr>
          <a:xfrm>
            <a:off x="1313222" y="1404259"/>
            <a:ext cx="2443769" cy="3918146"/>
          </a:xfrm>
        </p:spPr>
      </p:pic>
      <p:sp>
        <p:nvSpPr>
          <p:cNvPr id="14" name="Espace réservé de la date 8"/>
          <p:cNvSpPr txBox="1">
            <a:spLocks/>
          </p:cNvSpPr>
          <p:nvPr/>
        </p:nvSpPr>
        <p:spPr>
          <a:xfrm>
            <a:off x="30645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10/05/2017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34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Téléchargements et audience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5181600" cy="4813677"/>
          </a:xfrm>
        </p:spPr>
        <p:txBody>
          <a:bodyPr>
            <a:noAutofit/>
          </a:bodyPr>
          <a:lstStyle/>
          <a:p>
            <a:pPr algn="just"/>
            <a:r>
              <a:rPr lang="fr-FR" dirty="0"/>
              <a:t>En 4 mois, l’application a été téléchargée par </a:t>
            </a:r>
            <a:r>
              <a:rPr lang="fr-FR" dirty="0">
                <a:solidFill>
                  <a:schemeClr val="accent1"/>
                </a:solidFill>
              </a:rPr>
              <a:t>2495 utilisateurs. </a:t>
            </a:r>
          </a:p>
          <a:p>
            <a:pPr algn="just"/>
            <a:endParaRPr lang="fr-FR" i="1" dirty="0">
              <a:solidFill>
                <a:srgbClr val="FF0000"/>
              </a:solidFill>
            </a:endParaRPr>
          </a:p>
          <a:p>
            <a:pPr algn="just"/>
            <a:endParaRPr lang="fr-FR" b="0" dirty="0"/>
          </a:p>
          <a:p>
            <a:pPr algn="just"/>
            <a:endParaRPr lang="fr-FR" b="0" dirty="0"/>
          </a:p>
          <a:p>
            <a:pPr algn="just"/>
            <a:endParaRPr lang="fr-FR" b="0" dirty="0"/>
          </a:p>
          <a:p>
            <a:pPr algn="just"/>
            <a:endParaRPr lang="fr-FR" b="0" dirty="0"/>
          </a:p>
          <a:p>
            <a:pPr algn="just"/>
            <a:endParaRPr lang="fr-FR" b="0" dirty="0"/>
          </a:p>
          <a:p>
            <a:pPr algn="just"/>
            <a:r>
              <a:rPr lang="fr-FR" sz="2400" b="0" i="1" dirty="0"/>
              <a:t>Ce chiffre est excellent pour une application à destination des citoyens. </a:t>
            </a:r>
          </a:p>
          <a:p>
            <a:pPr algn="just"/>
            <a:endParaRPr lang="fr-FR" dirty="0"/>
          </a:p>
          <a:p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3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993899" y="1269190"/>
            <a:ext cx="444605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Pages les plus consultées </a:t>
            </a:r>
            <a:r>
              <a:rPr lang="fr-FR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accent1"/>
                </a:solidFill>
              </a:rPr>
              <a:t>1. Signalement		17568 vues</a:t>
            </a:r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accent1"/>
                </a:solidFill>
              </a:rPr>
              <a:t>2. Actualités		11121 vues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Agenda		  8843 vues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Pratique		  6469 vues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Restauration scolaire	  5826 vues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Services municipaux 	  2668 vues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 Lieux publics		  2135 vues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8. Réseaux sociaux		  1477 vues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10/05/2017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673417"/>
              </p:ext>
            </p:extLst>
          </p:nvPr>
        </p:nvGraphicFramePr>
        <p:xfrm>
          <a:off x="944215" y="24476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58690" y="4972156"/>
            <a:ext cx="4764516" cy="1964322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1635 utilisateurs </a:t>
            </a:r>
            <a:r>
              <a:rPr lang="fr-FR" dirty="0"/>
              <a:t>souhaitent recevoir des notifications </a:t>
            </a:r>
            <a:r>
              <a:rPr lang="fr-FR" sz="2400" b="0" dirty="0"/>
              <a:t>(Alertes, Culture, </a:t>
            </a:r>
            <a:r>
              <a:rPr lang="fr-FR" sz="2400" b="0" cap="all" dirty="0"/>
              <a:t>é</a:t>
            </a:r>
            <a:r>
              <a:rPr lang="fr-FR" sz="2400" b="0" dirty="0"/>
              <a:t>vènements, Sports, Vie municipale) </a:t>
            </a:r>
            <a:endParaRPr lang="fr-FR" b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98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Signalements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5181600" cy="4351338"/>
          </a:xfrm>
        </p:spPr>
        <p:txBody>
          <a:bodyPr/>
          <a:lstStyle/>
          <a:p>
            <a:r>
              <a:rPr lang="fr-FR" dirty="0"/>
              <a:t>Etat au 10/05/2017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4</a:t>
            </a:fld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4" y="2118090"/>
            <a:ext cx="3179482" cy="3204797"/>
          </a:xfrm>
          <a:prstGeom prst="rect">
            <a:avLst/>
          </a:prstGeom>
        </p:spPr>
      </p:pic>
      <p:graphicFrame>
        <p:nvGraphicFramePr>
          <p:cNvPr id="17" name="Espace réservé du contenu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4436830"/>
              </p:ext>
            </p:extLst>
          </p:nvPr>
        </p:nvGraphicFramePr>
        <p:xfrm>
          <a:off x="5492377" y="1257870"/>
          <a:ext cx="5946590" cy="509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/>
          <p:cNvSpPr/>
          <p:nvPr/>
        </p:nvSpPr>
        <p:spPr>
          <a:xfrm>
            <a:off x="728251" y="5557969"/>
            <a:ext cx="5119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dépôts sauvages sont en croissance constante depuis janvier 2017</a:t>
            </a:r>
          </a:p>
        </p:txBody>
      </p:sp>
    </p:spTree>
    <p:extLst>
      <p:ext uri="{BB962C8B-B14F-4D97-AF65-F5344CB8AC3E}">
        <p14:creationId xmlns:p14="http://schemas.microsoft.com/office/powerpoint/2010/main" val="263624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Notifications et Alertes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00" y="1404000"/>
            <a:ext cx="10515600" cy="46363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64 notifications envoyées et programmées </a:t>
            </a:r>
          </a:p>
          <a:p>
            <a:pPr>
              <a:lnSpc>
                <a:spcPct val="100000"/>
              </a:lnSpc>
            </a:pPr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5</a:t>
            </a:fld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86" y="2043952"/>
            <a:ext cx="9748867" cy="431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7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Sondage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00" y="1440000"/>
            <a:ext cx="10515600" cy="4636398"/>
          </a:xfrm>
        </p:spPr>
        <p:txBody>
          <a:bodyPr/>
          <a:lstStyle/>
          <a:p>
            <a:r>
              <a:rPr lang="fr-FR" dirty="0"/>
              <a:t>3 sondages ont été mis à disposition des citoyens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6</a:t>
            </a:fld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421501476"/>
              </p:ext>
            </p:extLst>
          </p:nvPr>
        </p:nvGraphicFramePr>
        <p:xfrm>
          <a:off x="671994" y="2085788"/>
          <a:ext cx="5438588" cy="427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394841" y="2163482"/>
            <a:ext cx="5175623" cy="448235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fr-FR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Résultats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000" b="1" dirty="0">
                <a:solidFill>
                  <a:schemeClr val="accent1"/>
                </a:solidFill>
              </a:rPr>
              <a:t>Avis Application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78 %  de Satisfait et Très Satisfait</a:t>
            </a:r>
          </a:p>
          <a:p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fr-FR" sz="2000" b="1" dirty="0">
                <a:solidFill>
                  <a:schemeClr val="accent4"/>
                </a:solidFill>
              </a:rPr>
              <a:t>Propriétaires de chiens </a:t>
            </a:r>
            <a:r>
              <a:rPr lang="fr-FR" sz="2000" dirty="0">
                <a:solidFill>
                  <a:schemeClr val="accent4"/>
                </a:solidFill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 n’utilisent pas les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Canisettes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(parc à chiens) mais ramassent les déjections</a:t>
            </a:r>
          </a:p>
          <a:p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fr-FR" sz="2000" b="1" dirty="0">
                <a:solidFill>
                  <a:schemeClr val="accent6"/>
                </a:solidFill>
              </a:rPr>
              <a:t>Transition énergétique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95% sont prêts à changer leurs habitudes de consommation d’énergie</a:t>
            </a:r>
          </a:p>
          <a:p>
            <a:pPr>
              <a:lnSpc>
                <a:spcPct val="11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75 % jugent les énergies renouvelables utiles </a:t>
            </a:r>
          </a:p>
          <a:p>
            <a:pPr>
              <a:lnSpc>
                <a:spcPct val="11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58 % ne souhaitent pas les payer plus cher.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12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d’usage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40564"/>
            <a:ext cx="10415494" cy="505745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Le bilan de l’usage </a:t>
            </a:r>
            <a:r>
              <a:rPr lang="fr-FR" b="0" dirty="0"/>
              <a:t>de cette application après 4 mois d’utilisation </a:t>
            </a:r>
            <a:r>
              <a:rPr lang="fr-FR" dirty="0"/>
              <a:t>est un succès </a:t>
            </a:r>
            <a:r>
              <a:rPr lang="fr-FR" b="0" dirty="0"/>
              <a:t>dans auprès des </a:t>
            </a:r>
            <a:r>
              <a:rPr lang="fr-FR" dirty="0"/>
              <a:t>citoyens</a:t>
            </a:r>
            <a:r>
              <a:rPr lang="fr-FR" b="0" dirty="0"/>
              <a:t>/usagers ainsi que des </a:t>
            </a:r>
            <a:r>
              <a:rPr lang="fr-FR" dirty="0"/>
              <a:t>agents</a:t>
            </a:r>
            <a:r>
              <a:rPr lang="fr-FR" b="0" dirty="0"/>
              <a:t> qui l’utilisent en interne pour gérer les signalements et la communication. </a:t>
            </a:r>
          </a:p>
          <a:p>
            <a:pPr algn="just">
              <a:lnSpc>
                <a:spcPct val="150000"/>
              </a:lnSpc>
            </a:pPr>
            <a:r>
              <a:rPr lang="fr-FR" b="0" dirty="0"/>
              <a:t>Elle est </a:t>
            </a:r>
            <a:r>
              <a:rPr lang="fr-FR" dirty="0"/>
              <a:t>simple d’utilisation </a:t>
            </a:r>
            <a:r>
              <a:rPr lang="fr-FR" b="0" dirty="0"/>
              <a:t>et </a:t>
            </a:r>
            <a:r>
              <a:rPr lang="fr-FR" dirty="0"/>
              <a:t>permet une gestion efficace et suivie</a:t>
            </a:r>
            <a:r>
              <a:rPr lang="fr-FR" b="0" dirty="0"/>
              <a:t>.  </a:t>
            </a:r>
          </a:p>
          <a:p>
            <a:pPr algn="just">
              <a:lnSpc>
                <a:spcPct val="170000"/>
              </a:lnSpc>
            </a:pPr>
            <a:endParaRPr lang="fr-FR" sz="38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16-B84B-4347-9D7D-8E2117F79500}" type="slidenum">
              <a:rPr lang="fr-FR" smtClean="0"/>
              <a:t>7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10/05/2017</a:t>
            </a:r>
          </a:p>
        </p:txBody>
      </p:sp>
    </p:spTree>
    <p:extLst>
      <p:ext uri="{BB962C8B-B14F-4D97-AF65-F5344CB8AC3E}">
        <p14:creationId xmlns:p14="http://schemas.microsoft.com/office/powerpoint/2010/main" val="8783936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277</Words>
  <Application>Microsoft Office PowerPoint</Application>
  <PresentationFormat>Grand écran</PresentationFormat>
  <Paragraphs>84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游ゴシック</vt:lpstr>
      <vt:lpstr>游ゴシック Light</vt:lpstr>
      <vt:lpstr>Arial</vt:lpstr>
      <vt:lpstr>Calibri</vt:lpstr>
      <vt:lpstr>Thème Office</vt:lpstr>
      <vt:lpstr>Application Tout Nogent dans votre poche</vt:lpstr>
      <vt:lpstr>L’application smartphone à destination des citoyens pour :</vt:lpstr>
      <vt:lpstr>Téléchargements et audience</vt:lpstr>
      <vt:lpstr>Signalements</vt:lpstr>
      <vt:lpstr>Notifications et Alertes</vt:lpstr>
      <vt:lpstr>Sondage</vt:lpstr>
      <vt:lpstr>Bilan d’usage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NEOCITY Bilan Janvier-Mai 2017</dc:title>
  <dc:creator>LOUIS</dc:creator>
  <cp:lastModifiedBy>LOUIS</cp:lastModifiedBy>
  <cp:revision>44</cp:revision>
  <dcterms:created xsi:type="dcterms:W3CDTF">2017-04-18T12:57:56Z</dcterms:created>
  <dcterms:modified xsi:type="dcterms:W3CDTF">2017-05-10T09:26:16Z</dcterms:modified>
</cp:coreProperties>
</file>